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24384000" cy="13716000"/>
  <p:notesSz cx="6858000" cy="9144000"/>
  <p:embeddedFontLst>
    <p:embeddedFont>
      <p:font typeface="SB AggroOTF Bold" panose="020B0600000101010101" charset="-127"/>
      <p:regular r:id="rId22"/>
    </p:embeddedFont>
    <p:embeddedFont>
      <p:font typeface="SB AggroOTF Medium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retendard Bold" panose="020B0600000101010101" charset="-127"/>
      <p:bold r:id="rId30"/>
    </p:embeddedFont>
    <p:embeddedFont>
      <p:font typeface="NanumSquareRoundOTF Bold" panose="020B0600000101010101" charset="-127"/>
      <p:bold r:id="rId31"/>
    </p:embeddedFont>
    <p:embeddedFont>
      <p:font typeface="SB AggroOTF Light" panose="020B0600000101010101" charset="-127"/>
      <p:regular r:id="rId32"/>
    </p:embeddedFont>
    <p:embeddedFont>
      <p:font typeface="Noto Sans CJK KR Medium" panose="020B0600000101010101" charset="-127"/>
      <p:bold r:id="rId33"/>
    </p:embeddedFont>
    <p:embeddedFont>
      <p:font typeface="Pretendard Regular" panose="020B0600000101010101" charset="-127"/>
      <p:regular r:id="rId34"/>
    </p:embeddedFont>
    <p:embeddedFont>
      <p:font typeface="NanumSquareRoundOTF ExtraBold" panose="020B0600000101010101" charset="-127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14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5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4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78.png"/><Relationship Id="rId5" Type="http://schemas.openxmlformats.org/officeDocument/2006/relationships/image" Target="../media/image1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6.png"/><Relationship Id="rId9" Type="http://schemas.openxmlformats.org/officeDocument/2006/relationships/image" Target="../media/image52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1.png"/><Relationship Id="rId9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image" Target="../media/image49.png"/><Relationship Id="rId9" Type="http://schemas.openxmlformats.org/officeDocument/2006/relationships/image" Target="../media/image101.png"/><Relationship Id="rId1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10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image" Target="../media/image49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3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openxmlformats.org/officeDocument/2006/relationships/image" Target="../media/image1.png"/><Relationship Id="rId9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9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0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48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10" Type="http://schemas.openxmlformats.org/officeDocument/2006/relationships/image" Target="../media/image1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3" Type="http://schemas.openxmlformats.org/officeDocument/2006/relationships/image" Target="../media/image50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image" Target="../media/image49.png"/><Relationship Id="rId16" Type="http://schemas.openxmlformats.org/officeDocument/2006/relationships/image" Target="../media/image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1.png"/><Relationship Id="rId5" Type="http://schemas.openxmlformats.org/officeDocument/2006/relationships/image" Target="../media/image52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0" y="4127500"/>
            <a:ext cx="6096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4700" y="5473700"/>
            <a:ext cx="1270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143500"/>
            <a:ext cx="20764500" cy="4495800"/>
          </a:xfrm>
          <a:prstGeom prst="rect">
            <a:avLst/>
          </a:prstGeom>
        </p:spPr>
        <p:txBody>
          <a:bodyPr lIns="0" tIns="17272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600" b="0" i="0" u="none" strike="noStrike" spc="-1088" dirty="0">
                <a:solidFill>
                  <a:srgbClr val="000000"/>
                </a:solidFill>
                <a:ea typeface="SB AggroOTF Medium"/>
              </a:rPr>
              <a:t>비건</a:t>
            </a:r>
            <a:r>
              <a:rPr lang="en-US" sz="13600" b="0" i="0" u="none" strike="noStrike" spc="-1088" dirty="0">
                <a:solidFill>
                  <a:srgbClr val="000000"/>
                </a:solidFill>
                <a:latin typeface="SB AggroOTF Medium"/>
              </a:rPr>
              <a:t> </a:t>
            </a:r>
            <a:r>
              <a:rPr lang="ko-KR" sz="13600" b="0" i="0" u="none" strike="noStrike" spc="-1088" dirty="0" err="1">
                <a:solidFill>
                  <a:srgbClr val="000000"/>
                </a:solidFill>
                <a:ea typeface="SB AggroOTF Medium"/>
              </a:rPr>
              <a:t>입문자를</a:t>
            </a:r>
            <a:r>
              <a:rPr lang="en-US" sz="13600" b="0" i="0" u="none" strike="noStrike" spc="-1088" dirty="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3600" b="0" i="0" u="none" strike="noStrike" spc="-1088" dirty="0">
                <a:solidFill>
                  <a:srgbClr val="000000"/>
                </a:solidFill>
                <a:ea typeface="SB AggroOTF Medium"/>
              </a:rPr>
              <a:t>위한</a:t>
            </a:r>
          </a:p>
          <a:p>
            <a:pPr lvl="0" algn="ctr">
              <a:lnSpc>
                <a:spcPct val="99600"/>
              </a:lnSpc>
            </a:pPr>
            <a:r>
              <a:rPr lang="en-US" sz="13600" b="0" i="0" u="none" strike="noStrike" spc="-1088" dirty="0">
                <a:solidFill>
                  <a:srgbClr val="000000"/>
                </a:solidFill>
                <a:latin typeface="SB AggroOTF Medium"/>
              </a:rPr>
              <a:t>LMS </a:t>
            </a:r>
            <a:r>
              <a:rPr lang="ko-KR" sz="13600" b="0" i="0" u="none" strike="noStrike" spc="-1088" dirty="0">
                <a:solidFill>
                  <a:srgbClr val="000000"/>
                </a:solidFill>
                <a:ea typeface="SB AggroOTF Medium"/>
              </a:rPr>
              <a:t>개발</a:t>
            </a:r>
            <a:r>
              <a:rPr lang="en-US" sz="13600" b="0" i="0" u="none" strike="noStrike" spc="-1088" dirty="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3600" b="0" i="0" u="none" strike="noStrike" spc="-1088" dirty="0">
                <a:solidFill>
                  <a:srgbClr val="000000"/>
                </a:solidFill>
                <a:ea typeface="SB AggroOTF Medium"/>
              </a:rPr>
              <a:t>프로젝트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600" y="1879600"/>
            <a:ext cx="19367500" cy="181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160000">
            <a:off x="1384300" y="622300"/>
            <a:ext cx="2349500" cy="252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40200" y="2311400"/>
            <a:ext cx="172720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280">
                <a:solidFill>
                  <a:srgbClr val="000000"/>
                </a:solidFill>
                <a:ea typeface="SB AggroOTF Light"/>
              </a:rPr>
              <a:t>스프링부트</a:t>
            </a:r>
            <a:r>
              <a:rPr lang="en-US" sz="4000" b="0" i="0" u="none" strike="noStrike" spc="-28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000" b="0" i="0" u="none" strike="noStrike" spc="-280">
                <a:solidFill>
                  <a:srgbClr val="000000"/>
                </a:solidFill>
                <a:ea typeface="SB AggroOTF Light"/>
              </a:rPr>
              <a:t>기반</a:t>
            </a:r>
            <a:r>
              <a:rPr lang="en-US" sz="4000" b="0" i="0" u="none" strike="noStrike" spc="-28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000" b="0" i="0" u="none" strike="noStrike" spc="-280">
                <a:solidFill>
                  <a:srgbClr val="000000"/>
                </a:solidFill>
                <a:ea typeface="SB AggroOTF Light"/>
              </a:rPr>
              <a:t>학습</a:t>
            </a:r>
            <a:r>
              <a:rPr lang="en-US" sz="4000" b="0" i="0" u="none" strike="noStrike" spc="-28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000" b="0" i="0" u="none" strike="noStrike" spc="-280">
                <a:solidFill>
                  <a:srgbClr val="000000"/>
                </a:solidFill>
                <a:ea typeface="SB AggroOTF Light"/>
              </a:rPr>
              <a:t>관리</a:t>
            </a:r>
            <a:r>
              <a:rPr lang="en-US" sz="4000" b="0" i="0" u="none" strike="noStrike" spc="-28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4000" b="0" i="0" u="none" strike="noStrike" spc="-280">
                <a:solidFill>
                  <a:srgbClr val="000000"/>
                </a:solidFill>
                <a:ea typeface="SB AggroOTF Light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031200" y="12090400"/>
            <a:ext cx="2692400" cy="304800"/>
          </a:xfrm>
          <a:prstGeom prst="rect">
            <a:avLst/>
          </a:prstGeom>
        </p:spPr>
        <p:txBody>
          <a:bodyPr lIns="0" tIns="22013" rIns="0" bIns="22013" rtlCol="0" anchor="ctr"/>
          <a:lstStyle/>
          <a:p>
            <a:pPr lvl="0" algn="ctr">
              <a:lnSpc>
                <a:spcPct val="99600"/>
              </a:lnSpc>
            </a:pPr>
            <a:r>
              <a:rPr lang="en-US" sz="1733" b="0" i="0" u="none" strike="noStrike" spc="-69">
                <a:solidFill>
                  <a:srgbClr val="222222"/>
                </a:solidFill>
                <a:latin typeface="SB AggroOTF Medium"/>
              </a:rPr>
              <a:t>DW | </a:t>
            </a:r>
            <a:r>
              <a:rPr lang="ko-KR" sz="1733" b="0" i="0" u="none" strike="noStrike" spc="-69">
                <a:solidFill>
                  <a:srgbClr val="222222"/>
                </a:solidFill>
                <a:ea typeface="SB AggroOTF Medium"/>
              </a:rPr>
              <a:t>메타버스</a:t>
            </a:r>
            <a:r>
              <a:rPr lang="en-US" sz="1733" b="0" i="0" u="none" strike="noStrike" spc="-69">
                <a:solidFill>
                  <a:srgbClr val="222222"/>
                </a:solidFill>
                <a:latin typeface="SB AggroOTF Medium"/>
              </a:rPr>
              <a:t> 9</a:t>
            </a:r>
            <a:r>
              <a:rPr lang="ko-KR" sz="1733" b="0" i="0" u="none" strike="noStrike" spc="-69">
                <a:solidFill>
                  <a:srgbClr val="222222"/>
                </a:solidFill>
                <a:ea typeface="SB AggroOTF Medium"/>
              </a:rPr>
              <a:t>회차</a:t>
            </a:r>
            <a:r>
              <a:rPr lang="en-US" sz="1733" b="0" i="0" u="none" strike="noStrike" spc="-69">
                <a:solidFill>
                  <a:srgbClr val="222222"/>
                </a:solidFill>
                <a:latin typeface="SB AggroOTF Medium"/>
              </a:rPr>
              <a:t> B</a:t>
            </a:r>
            <a:r>
              <a:rPr lang="ko-KR" sz="1733" b="0" i="0" u="none" strike="noStrike" spc="-69">
                <a:solidFill>
                  <a:srgbClr val="222222"/>
                </a:solidFill>
                <a:ea typeface="SB AggroOTF Medium"/>
              </a:rPr>
              <a:t>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10363200"/>
            <a:ext cx="6096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11709400"/>
            <a:ext cx="127000" cy="12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416300"/>
            <a:ext cx="6337300" cy="902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3403600"/>
            <a:ext cx="6311900" cy="900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5500" y="1143000"/>
            <a:ext cx="227457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-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강사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페이지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00" y="762000"/>
            <a:ext cx="4699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600" y="1866900"/>
            <a:ext cx="889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32900" y="2260600"/>
            <a:ext cx="469900" cy="46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16900" y="1371600"/>
            <a:ext cx="889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3403600"/>
            <a:ext cx="6337300" cy="902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0" y="3403600"/>
            <a:ext cx="254000" cy="897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254500" y="4241800"/>
            <a:ext cx="49911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999" b="0" i="0" u="none" strike="noStrike" spc="-280">
                <a:solidFill>
                  <a:srgbClr val="222222"/>
                </a:solidFill>
                <a:ea typeface="Pretendard Bold"/>
              </a:rPr>
              <a:t>콘텐츠</a:t>
            </a:r>
            <a:r>
              <a:rPr lang="en-US" sz="3999" b="0" i="0" u="none" strike="noStrike" spc="-28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999" b="0" i="0" u="none" strike="noStrike" spc="-280">
                <a:solidFill>
                  <a:srgbClr val="222222"/>
                </a:solidFill>
                <a:ea typeface="Pretendard Bold"/>
              </a:rPr>
              <a:t>제작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08500" y="5381812"/>
            <a:ext cx="4953000" cy="295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등록</a:t>
            </a:r>
            <a:endParaRPr lang="en-US" altLang="ko-KR" sz="2933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영상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endParaRPr lang="en-US" sz="2933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800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퀴즈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alt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기능</a:t>
            </a:r>
            <a:endParaRPr lang="ko-KR" sz="2933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40000">
            <a:off x="22263100" y="11506200"/>
            <a:ext cx="2044700" cy="219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6700" y="3657600"/>
            <a:ext cx="1054100" cy="858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79600" y="3352800"/>
            <a:ext cx="6337300" cy="902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600" y="3340100"/>
            <a:ext cx="6311900" cy="9004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25600" y="3340100"/>
            <a:ext cx="6337300" cy="902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71600" y="3340100"/>
            <a:ext cx="254000" cy="8978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0" y="3606800"/>
            <a:ext cx="1054100" cy="8585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074900" y="4241800"/>
            <a:ext cx="49911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280">
                <a:solidFill>
                  <a:srgbClr val="222222"/>
                </a:solidFill>
                <a:ea typeface="Pretendard Bold"/>
              </a:rPr>
              <a:t>강의</a:t>
            </a:r>
            <a:r>
              <a:rPr lang="en-US" sz="4000" b="0" i="0" u="none" strike="noStrike" spc="-28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000" b="0" i="0" u="none" strike="noStrike" spc="-280">
                <a:solidFill>
                  <a:srgbClr val="222222"/>
                </a:solidFill>
                <a:ea typeface="Pretendard Bold"/>
              </a:rPr>
              <a:t>관리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532100" y="5381812"/>
            <a:ext cx="5118100" cy="1333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0" b="0" i="0" u="none" strike="noStrike" dirty="0">
                <a:solidFill>
                  <a:srgbClr val="000000"/>
                </a:solidFill>
                <a:ea typeface="Pretendard Regular"/>
              </a:rPr>
              <a:t>나의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ea typeface="Pretendard Regular"/>
              </a:rPr>
              <a:t>목록</a:t>
            </a:r>
          </a:p>
          <a:p>
            <a:pPr lvl="0" algn="l">
              <a:lnSpc>
                <a:spcPct val="132800"/>
              </a:lnSpc>
            </a:pPr>
            <a:r>
              <a:rPr lang="en-US" sz="800" dirty="0" smtClean="0"/>
              <a:t> </a:t>
            </a:r>
            <a:r>
              <a:rPr dirty="0"/>
              <a:t/>
            </a:r>
            <a:br>
              <a:rPr dirty="0"/>
            </a:br>
            <a:r>
              <a:rPr lang="en-US" sz="293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0" b="0" i="0" u="none" strike="noStrike" dirty="0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93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0" b="0" i="0" u="none" strike="noStrike" dirty="0">
                <a:solidFill>
                  <a:srgbClr val="000000"/>
                </a:solidFill>
                <a:ea typeface="Pretendard Regular"/>
              </a:rPr>
              <a:t>수정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3200" y="5524500"/>
            <a:ext cx="482600" cy="54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3200" y="7010400"/>
            <a:ext cx="482600" cy="54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3200" y="6248400"/>
            <a:ext cx="482600" cy="54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36800" y="5435600"/>
            <a:ext cx="4826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36800" y="6223000"/>
            <a:ext cx="482600" cy="54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14200" y="2260600"/>
            <a:ext cx="5486400" cy="228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49100" y="2311400"/>
            <a:ext cx="59944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8600" y="7759700"/>
            <a:ext cx="4826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959100"/>
            <a:ext cx="12700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20900" y="30607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8300" y="3073400"/>
            <a:ext cx="1270000" cy="1003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20700" y="31750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203700"/>
            <a:ext cx="6908800" cy="407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0900" y="4203700"/>
            <a:ext cx="6908800" cy="407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289800" y="7518400"/>
            <a:ext cx="9740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35300" y="8972550"/>
            <a:ext cx="4368800" cy="47625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201" b="0" i="0" u="none" strike="noStrike" spc="-96" dirty="0" smtClean="0">
                <a:solidFill>
                  <a:srgbClr val="000000"/>
                </a:solidFill>
                <a:ea typeface="SB AggroOTF Bold"/>
              </a:rPr>
              <a:t>공지사항</a:t>
            </a:r>
            <a:r>
              <a:rPr lang="en-US" sz="3201" b="0" i="0" u="none" strike="noStrike" spc="-96" dirty="0" smtClean="0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3201" b="0" i="0" u="none" strike="noStrike" spc="-96" dirty="0">
                <a:solidFill>
                  <a:srgbClr val="000000"/>
                </a:solidFill>
                <a:ea typeface="SB AggroOTF Bold"/>
              </a:rPr>
              <a:t>및</a:t>
            </a:r>
            <a:r>
              <a:rPr lang="en-US" sz="3201" b="0" i="0" u="none" strike="noStrike" spc="-96" dirty="0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3201" b="0" i="0" u="none" strike="noStrike" spc="-96" dirty="0">
                <a:solidFill>
                  <a:srgbClr val="000000"/>
                </a:solidFill>
                <a:ea typeface="SB AggroOTF Bold"/>
              </a:rPr>
              <a:t>게시판</a:t>
            </a:r>
            <a:r>
              <a:rPr lang="en-US" sz="3201" b="0" i="0" u="none" strike="noStrike" spc="-96" dirty="0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3201" b="0" i="0" u="none" strike="noStrike" spc="-96" dirty="0">
                <a:solidFill>
                  <a:srgbClr val="000000"/>
                </a:solidFill>
                <a:ea typeface="SB AggroOTF Bold"/>
              </a:rPr>
              <a:t>관리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5800" y="9448800"/>
            <a:ext cx="4356100" cy="1955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702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등록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수정</a:t>
            </a:r>
          </a:p>
          <a:p>
            <a:pPr lvl="0" algn="l">
              <a:lnSpc>
                <a:spcPct val="11702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게시글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삭제</a:t>
            </a:r>
          </a:p>
          <a:p>
            <a:pPr lvl="0" algn="l">
              <a:lnSpc>
                <a:spcPct val="11702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16400" y="8877300"/>
            <a:ext cx="4368800" cy="5715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201" b="0" i="0" u="none" strike="noStrike" spc="-96" dirty="0">
                <a:solidFill>
                  <a:srgbClr val="000000"/>
                </a:solidFill>
                <a:ea typeface="SB AggroOTF Bold"/>
              </a:rPr>
              <a:t>사용자</a:t>
            </a:r>
            <a:r>
              <a:rPr lang="en-US" sz="3201" b="0" i="0" u="none" strike="noStrike" spc="-96" dirty="0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3201" b="0" i="0" u="none" strike="noStrike" spc="-96" dirty="0">
                <a:solidFill>
                  <a:srgbClr val="000000"/>
                </a:solidFill>
                <a:ea typeface="SB AggroOTF Bold"/>
              </a:rPr>
              <a:t>관리</a:t>
            </a:r>
            <a:r>
              <a:rPr lang="en-US" sz="3201" b="0" i="0" u="none" strike="noStrike" spc="-96" dirty="0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3201" b="0" i="0" u="none" strike="noStrike" spc="-96" dirty="0">
                <a:solidFill>
                  <a:srgbClr val="000000"/>
                </a:solidFill>
                <a:ea typeface="SB AggroOTF Bold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14800" y="9639300"/>
            <a:ext cx="45720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702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000" y="596900"/>
            <a:ext cx="23139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-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관리자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페이지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9499600"/>
            <a:ext cx="21844000" cy="276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8382000"/>
            <a:ext cx="21844000" cy="110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3683000"/>
            <a:ext cx="10782300" cy="444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2641600"/>
            <a:ext cx="107823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683000"/>
            <a:ext cx="10782300" cy="444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700" y="2641600"/>
            <a:ext cx="10782300" cy="1600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12900" y="3149600"/>
            <a:ext cx="10223500" cy="571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AI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추천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시스템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도입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배경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74600" y="3149600"/>
            <a:ext cx="10223500" cy="571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사용자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맞춤형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추천의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중요성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74600" y="4724400"/>
            <a:ext cx="10210800" cy="295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구매한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방치해둔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채</a:t>
            </a:r>
            <a:r>
              <a:rPr lang="ko-KR" altLang="en-US" sz="2933" b="0" i="0" u="none" strike="noStrike" dirty="0" smtClean="0">
                <a:solidFill>
                  <a:srgbClr val="000000"/>
                </a:solidFill>
                <a:ea typeface="Pretendard Regular"/>
              </a:rPr>
              <a:t>소를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이용할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레시피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식재료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낭비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완화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유저가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입력한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재료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레시피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요리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난이도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맞춤화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2900" y="4724400"/>
            <a:ext cx="10210800" cy="295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식단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학습자의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실천적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어려움에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필요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이론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학습과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실생활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연계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도모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8000" y="10287000"/>
            <a:ext cx="208280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라이프스타일을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처음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접하는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학습자들은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실질적인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식단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구성에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어려움을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겪습니다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이론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교육과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실생활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사이의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간극을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줄이고자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AI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레시피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나의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냉장고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도입함으로써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alt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933" b="0" i="0" u="none" strike="noStrike" dirty="0" smtClean="0">
                <a:solidFill>
                  <a:srgbClr val="000000"/>
                </a:solidFill>
                <a:ea typeface="Pretendard Regular"/>
              </a:rPr>
              <a:t>라이프에 대한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적응을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도우며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진입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장벽을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낮추고자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3400" y="8648700"/>
            <a:ext cx="207899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비건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입문자의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비건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라이프스타일에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대한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진입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장벽을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낮추는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것을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목적으로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596900"/>
            <a:ext cx="23139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나의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냉장고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(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레시피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추천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AI)-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개요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00" y="9359900"/>
            <a:ext cx="2628900" cy="360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3035300"/>
            <a:ext cx="9461500" cy="847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4700" y="7124700"/>
            <a:ext cx="90805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2200" y="2286000"/>
            <a:ext cx="4699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0" y="3403600"/>
            <a:ext cx="88900" cy="8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433300" y="3060700"/>
            <a:ext cx="9232900" cy="622300"/>
          </a:xfrm>
          <a:prstGeom prst="rect">
            <a:avLst/>
          </a:prstGeom>
        </p:spPr>
        <p:txBody>
          <a:bodyPr lIns="0" tIns="0" rIns="0" bIns="44047" rtlCol="0" anchor="b"/>
          <a:lstStyle/>
          <a:p>
            <a:pPr lvl="0" algn="l">
              <a:lnSpc>
                <a:spcPct val="99600"/>
              </a:lnSpc>
            </a:pP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알고리즘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설계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및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33300" y="4165600"/>
            <a:ext cx="9220200" cy="2082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협업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병행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식재료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데이터베이스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스프링부트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백엔드와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33300" y="7747000"/>
            <a:ext cx="9232900" cy="622300"/>
          </a:xfrm>
          <a:prstGeom prst="rect">
            <a:avLst/>
          </a:prstGeom>
        </p:spPr>
        <p:txBody>
          <a:bodyPr lIns="0" tIns="0" rIns="0" bIns="44047" rtlCol="0" anchor="b"/>
          <a:lstStyle/>
          <a:p>
            <a:pPr lvl="0" algn="l">
              <a:lnSpc>
                <a:spcPct val="99600"/>
              </a:lnSpc>
            </a:pP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입력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키워드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기반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&amp;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비건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레시피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추천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정확도</a:t>
            </a:r>
            <a:r>
              <a:rPr lang="en-US" sz="3468" b="0" i="0" u="none" strike="noStrike" spc="-104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3468" b="0" i="0" u="none" strike="noStrike" spc="-104">
                <a:solidFill>
                  <a:srgbClr val="F15B2D"/>
                </a:solidFill>
                <a:ea typeface="Pretendard Bold"/>
              </a:rPr>
              <a:t>향상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33300" y="8877300"/>
            <a:ext cx="92202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선호도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가중치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A/B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테스트를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콜드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스타트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방안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5000" y="1155700"/>
            <a:ext cx="23139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나의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냉장고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-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기술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구현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26400" y="9309100"/>
            <a:ext cx="2628900" cy="360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45500" y="11099800"/>
            <a:ext cx="2019300" cy="1295400"/>
          </a:xfrm>
          <a:prstGeom prst="rect">
            <a:avLst/>
          </a:prstGeom>
          <a:effectLst>
            <a:outerShdw dist="31262" dir="2700000">
              <a:srgbClr val="787878">
                <a:alpha val="4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300" y="977900"/>
            <a:ext cx="4699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2500" y="254000"/>
            <a:ext cx="889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7900" y="1143000"/>
            <a:ext cx="227457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기술적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도전과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해결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방안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254000"/>
            <a:ext cx="4699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1358900"/>
            <a:ext cx="889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8200" y="3683000"/>
            <a:ext cx="4699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2200" y="2794000"/>
            <a:ext cx="889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3403600"/>
            <a:ext cx="10083800" cy="400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3416300"/>
            <a:ext cx="254000" cy="3987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38400" y="3860800"/>
            <a:ext cx="90043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데이터베이스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설계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문제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0600" y="4635500"/>
            <a:ext cx="8991600" cy="2438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특성에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맞는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DB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필요</a:t>
            </a:r>
          </a:p>
          <a:p>
            <a:pPr lvl="0" algn="l">
              <a:lnSpc>
                <a:spcPct val="11619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유형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lvl="0" algn="l">
              <a:lnSpc>
                <a:spcPct val="11619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: MYSQL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관계형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DB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혼합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채택</a:t>
            </a:r>
          </a:p>
          <a:p>
            <a:pPr lvl="0" algn="l">
              <a:lnSpc>
                <a:spcPct val="11619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효율적인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쿼리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00" y="2959100"/>
            <a:ext cx="12700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30734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300" y="3403600"/>
            <a:ext cx="10083800" cy="400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4300" y="3416300"/>
            <a:ext cx="254000" cy="398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41200" y="2959100"/>
            <a:ext cx="1270000" cy="1003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293600" y="30734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" y="8255000"/>
            <a:ext cx="10083800" cy="400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0" y="8267700"/>
            <a:ext cx="254000" cy="398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900" y="7810500"/>
            <a:ext cx="1270000" cy="1003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30300" y="79121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300" y="8255000"/>
            <a:ext cx="10083800" cy="400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4300" y="8267700"/>
            <a:ext cx="254000" cy="3987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41200" y="7810500"/>
            <a:ext cx="1270000" cy="1003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293600" y="79121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04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920000">
            <a:off x="469900" y="11366500"/>
            <a:ext cx="2247900" cy="2413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320000">
            <a:off x="22161500" y="6159500"/>
            <a:ext cx="24638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9499600"/>
            <a:ext cx="21844000" cy="276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8382000"/>
            <a:ext cx="21844000" cy="110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3683000"/>
            <a:ext cx="10782300" cy="444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2641600"/>
            <a:ext cx="107823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683000"/>
            <a:ext cx="10782300" cy="444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700" y="2641600"/>
            <a:ext cx="10782300" cy="1600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12900" y="3149600"/>
            <a:ext cx="10223500" cy="571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sngStrike" spc="-224" dirty="0">
                <a:solidFill>
                  <a:srgbClr val="222222"/>
                </a:solidFill>
                <a:ea typeface="Pretendard Bold"/>
              </a:rPr>
              <a:t>모바일</a:t>
            </a:r>
            <a:r>
              <a:rPr lang="en-US" sz="3200" b="0" i="0" u="none" strike="sngStrike" spc="-224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sngStrike" spc="-224" dirty="0">
                <a:solidFill>
                  <a:srgbClr val="222222"/>
                </a:solidFill>
                <a:ea typeface="Pretendard Bold"/>
              </a:rPr>
              <a:t>앱</a:t>
            </a:r>
            <a:r>
              <a:rPr lang="en-US" sz="3200" b="0" i="0" u="none" strike="sngStrike" spc="-224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sngStrike" spc="-224" dirty="0">
                <a:solidFill>
                  <a:srgbClr val="222222"/>
                </a:solidFill>
                <a:ea typeface="Pretendard Bold"/>
              </a:rPr>
              <a:t>개발</a:t>
            </a:r>
            <a:r>
              <a:rPr lang="en-US" sz="3200" b="0" i="0" u="none" strike="sngStrike" spc="-224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sngStrike" spc="-224" dirty="0">
                <a:solidFill>
                  <a:srgbClr val="222222"/>
                </a:solidFill>
                <a:ea typeface="Pretendard Bold"/>
              </a:rPr>
              <a:t>계획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74600" y="3149600"/>
            <a:ext cx="10223500" cy="5715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16199"/>
              </a:lnSpc>
            </a:pPr>
            <a:r>
              <a:rPr lang="ko-KR" altLang="en-US" sz="3200" spc="-224" dirty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커뮤니티 확장 전략</a:t>
            </a:r>
            <a:endParaRPr lang="ko-KR" sz="3200" b="0" i="0" u="none" strike="noStrike" spc="-224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74600" y="4724400"/>
            <a:ext cx="10210800" cy="23114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en-US" altLang="ko-KR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 제작 콘텐츠</a:t>
            </a:r>
            <a:r>
              <a:rPr lang="en-US" altLang="ko-KR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(UGC) </a:t>
            </a:r>
            <a:r>
              <a:rPr lang="ko-KR" altLang="en-US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활성화</a:t>
            </a:r>
          </a:p>
          <a:p>
            <a:pPr lvl="0">
              <a:lnSpc>
                <a:spcPct val="132800"/>
              </a:lnSpc>
            </a:pPr>
            <a:r>
              <a:rPr lang="en-US" altLang="ko-KR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비건 멘토링 시스템 도입</a:t>
            </a:r>
          </a:p>
          <a:p>
            <a:pPr lvl="0">
              <a:lnSpc>
                <a:spcPct val="132800"/>
              </a:lnSpc>
            </a:pPr>
            <a:r>
              <a:rPr lang="en-US" altLang="ko-KR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지역별 오프라인 모임 지원</a:t>
            </a:r>
          </a:p>
          <a:p>
            <a:pPr lvl="0">
              <a:lnSpc>
                <a:spcPct val="132800"/>
              </a:lnSpc>
            </a:pPr>
            <a:r>
              <a:rPr lang="en-US" altLang="ko-KR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933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비건 관련 기관과의 파트너십 확대</a:t>
            </a:r>
            <a:endParaRPr lang="ko-KR" sz="2933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12900" y="4724400"/>
            <a:ext cx="10210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 err="1">
                <a:solidFill>
                  <a:srgbClr val="000000"/>
                </a:solidFill>
                <a:ea typeface="Pretendard Regular"/>
              </a:rPr>
              <a:t>네이티브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iOS/Android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오프라인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푸시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직관적인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UI/UX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8000" y="10439400"/>
            <a:ext cx="208280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LMS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프로그램의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지속적인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발전을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AI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시스템의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향상과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다양화에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중점을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두어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경험을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극대화할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예정입니다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.</a:t>
            </a:r>
            <a:endParaRPr lang="en-US" sz="2933" b="0" i="0" u="none" strike="sng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03400" y="8648700"/>
            <a:ext cx="207899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지속적인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성장과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사용자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경험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향상을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위한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LMS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확장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전략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596900"/>
            <a:ext cx="23139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480" dirty="0">
                <a:solidFill>
                  <a:srgbClr val="000000"/>
                </a:solidFill>
                <a:ea typeface="SB AggroOTF Medium"/>
              </a:rPr>
              <a:t>확장성</a:t>
            </a:r>
            <a:r>
              <a:rPr lang="en-US" sz="8000" b="0" i="0" u="none" strike="noStrike" spc="-480" dirty="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 dirty="0" smtClean="0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altLang="ko-KR" sz="8000" b="0" i="0" u="none" strike="noStrike" spc="-480" dirty="0" smtClean="0">
                <a:solidFill>
                  <a:srgbClr val="000000"/>
                </a:solidFill>
                <a:ea typeface="SB AggroOTF Medium"/>
              </a:rPr>
              <a:t> </a:t>
            </a:r>
            <a:r>
              <a:rPr lang="ko-KR" altLang="en-US" sz="8000" b="0" i="0" u="none" strike="noStrike" spc="-480" dirty="0" smtClean="0">
                <a:solidFill>
                  <a:srgbClr val="000000"/>
                </a:solidFill>
                <a:ea typeface="SB AggroOTF Medium"/>
              </a:rPr>
              <a:t>추후 개선사항</a:t>
            </a:r>
            <a:endParaRPr lang="ko-KR" sz="8000" b="0" i="0" u="none" strike="noStrike" spc="-480" dirty="0">
              <a:solidFill>
                <a:srgbClr val="000000"/>
              </a:solidFill>
              <a:ea typeface="SB AggroOTF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7900" y="1143000"/>
            <a:ext cx="227457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성과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의의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254000"/>
            <a:ext cx="4699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1358900"/>
            <a:ext cx="889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8200" y="3683000"/>
            <a:ext cx="4699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2200" y="2794000"/>
            <a:ext cx="889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403600"/>
            <a:ext cx="6032500" cy="902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416300"/>
            <a:ext cx="254000" cy="8978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90800" y="4191000"/>
            <a:ext cx="49657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 dirty="0">
                <a:solidFill>
                  <a:srgbClr val="222222"/>
                </a:solidFill>
                <a:ea typeface="Pretendard Bold"/>
              </a:rPr>
              <a:t>주요</a:t>
            </a:r>
            <a:r>
              <a:rPr lang="en-US" sz="3200" b="0" i="0" u="none" strike="noStrike" spc="-224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 dirty="0">
                <a:solidFill>
                  <a:srgbClr val="222222"/>
                </a:solidFill>
                <a:ea typeface="Pretendard Bold"/>
              </a:rPr>
              <a:t>성과</a:t>
            </a:r>
            <a:r>
              <a:rPr lang="en-US" sz="3200" b="0" i="0" u="none" strike="noStrike" spc="-224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 dirty="0">
                <a:solidFill>
                  <a:srgbClr val="222222"/>
                </a:solidFill>
                <a:ea typeface="Pretendard Bold"/>
              </a:rPr>
              <a:t>지표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90800" y="5270500"/>
            <a:ext cx="4953000" cy="5283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AI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85%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99.8%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유지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평균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 smtClean="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933" b="0" i="0" u="none" strike="sng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체류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8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분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30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초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비율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45%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 err="1">
                <a:solidFill>
                  <a:srgbClr val="000000"/>
                </a:solidFill>
                <a:ea typeface="Pretendard Regular"/>
              </a:rPr>
              <a:t>재방문율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68%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제작자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30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명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월간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신규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20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933" b="0" i="0" u="none" strike="sng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 dirty="0">
                <a:solidFill>
                  <a:srgbClr val="000000"/>
                </a:solidFill>
                <a:ea typeface="Pretendard Regular"/>
              </a:rPr>
              <a:t>등록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900" y="2959100"/>
            <a:ext cx="12700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71600" y="30734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3403600"/>
            <a:ext cx="6032500" cy="902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2300" y="3416300"/>
            <a:ext cx="254000" cy="8978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10800" y="4191000"/>
            <a:ext cx="49657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sngStrike" spc="-224">
                <a:solidFill>
                  <a:srgbClr val="222222"/>
                </a:solidFill>
                <a:ea typeface="Pretendard Bold"/>
              </a:rPr>
              <a:t>사용자</a:t>
            </a:r>
            <a:r>
              <a:rPr lang="en-US" sz="3200" b="0" i="0" u="none" strike="sng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sngStrike" spc="-224">
                <a:solidFill>
                  <a:srgbClr val="222222"/>
                </a:solidFill>
                <a:ea typeface="Pretendard Bold"/>
              </a:rPr>
              <a:t>만족도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10800" y="5270500"/>
            <a:ext cx="4953000" cy="5283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전반적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4.5/5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- UI/UX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4.3/5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품질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4.6/5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- AI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4.2/5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경험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4.4/5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4.1/5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4.7/5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의향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지수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(NPS) 78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요청사항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sngStrike">
                <a:solidFill>
                  <a:srgbClr val="000000"/>
                </a:solidFill>
                <a:ea typeface="Pretendard Regular"/>
              </a:rPr>
              <a:t>해결률</a:t>
            </a:r>
            <a:r>
              <a:rPr lang="en-US" sz="2933" b="0" i="0" u="none" strike="sngStrike">
                <a:solidFill>
                  <a:srgbClr val="000000"/>
                </a:solidFill>
                <a:latin typeface="Pretendard Regular"/>
              </a:rPr>
              <a:t> 85%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9200" y="2959100"/>
            <a:ext cx="1270000" cy="1003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991600" y="30734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19600" y="3403600"/>
            <a:ext cx="6032500" cy="9029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19600" y="3416300"/>
            <a:ext cx="254000" cy="8978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818100" y="4191000"/>
            <a:ext cx="49657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교육적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가치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818100" y="5270500"/>
            <a:ext cx="4953000" cy="563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생활방식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접근성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체계적인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교육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윤리적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소비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의식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확산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기여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보호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제고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효과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촉진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실용적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지식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보급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지속</a:t>
            </a:r>
            <a:r>
              <a:rPr lang="en-US" alt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식생활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교육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확대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9200" y="2959100"/>
            <a:ext cx="1270000" cy="1003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40000">
            <a:off x="14897100" y="11112500"/>
            <a:ext cx="2044700" cy="2197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598900" y="30734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6680200"/>
            <a:ext cx="20078700" cy="424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65659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900" y="86487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00" y="107061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3700" y="29591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300" y="4178300"/>
            <a:ext cx="1016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5359400"/>
            <a:ext cx="901700" cy="1409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65800" y="4318000"/>
            <a:ext cx="8953500" cy="209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7029"/>
              </a:lnSpc>
            </a:pP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스프링부트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아키텍처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경험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획득</a:t>
            </a: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특화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개발의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특수성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이해</a:t>
            </a: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- AI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과정에서의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기술적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성장</a:t>
            </a: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중심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UX/UI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역량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강화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400" y="2730500"/>
            <a:ext cx="5562600" cy="132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18200" y="2997200"/>
            <a:ext cx="51054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l">
              <a:lnSpc>
                <a:spcPct val="99600"/>
              </a:lnSpc>
            </a:pPr>
            <a:r>
              <a:rPr lang="ko-KR" sz="3346" b="1" i="0" u="none" strike="noStrike" spc="33">
                <a:solidFill>
                  <a:srgbClr val="000000"/>
                </a:solidFill>
                <a:ea typeface="SB AggroOTF Medium"/>
              </a:rPr>
              <a:t>개발</a:t>
            </a:r>
            <a:r>
              <a:rPr lang="en-US" sz="3346" b="1" i="0" u="none" strike="noStrike" spc="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46" b="1" i="0" u="none" strike="noStrike" spc="33">
                <a:solidFill>
                  <a:srgbClr val="000000"/>
                </a:solidFill>
                <a:ea typeface="SB AggroOTF Medium"/>
              </a:rPr>
              <a:t>과정에서의</a:t>
            </a:r>
            <a:r>
              <a:rPr lang="en-US" sz="3346" b="1" i="0" u="none" strike="noStrike" spc="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46" b="1" i="0" u="none" strike="noStrike" spc="33">
                <a:solidFill>
                  <a:srgbClr val="000000"/>
                </a:solidFill>
                <a:ea typeface="SB AggroOTF Medium"/>
              </a:rPr>
              <a:t>배움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71900" y="5092700"/>
            <a:ext cx="5562600" cy="1320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764000" y="5346700"/>
            <a:ext cx="51054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l">
              <a:lnSpc>
                <a:spcPct val="99600"/>
              </a:lnSpc>
            </a:pPr>
            <a:r>
              <a:rPr lang="ko-KR" sz="3346" b="1" i="0" u="none" strike="noStrike" spc="33">
                <a:solidFill>
                  <a:srgbClr val="000000"/>
                </a:solidFill>
                <a:ea typeface="SB AggroOTF Medium"/>
              </a:rPr>
              <a:t>팀워크의</a:t>
            </a:r>
            <a:r>
              <a:rPr lang="en-US" sz="3346" b="1" i="0" u="none" strike="noStrike" spc="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46" b="1" i="0" u="none" strike="noStrike" spc="33">
                <a:solidFill>
                  <a:srgbClr val="000000"/>
                </a:solidFill>
                <a:ea typeface="SB AggroOTF Medium"/>
              </a:rPr>
              <a:t>중요성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70000" y="7251700"/>
            <a:ext cx="6667500" cy="209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7029"/>
              </a:lnSpc>
            </a:pP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- 5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명의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효율적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분담</a:t>
            </a: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정기적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회의를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의사소통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기술적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난관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극복을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협업</a:t>
            </a: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상호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피드백을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품질</a:t>
            </a:r>
            <a:r>
              <a:rPr lang="en-US" sz="2933" b="0" i="0" u="none" strike="noStrike" spc="-204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 dirty="0">
                <a:solidFill>
                  <a:srgbClr val="000000"/>
                </a:solidFill>
                <a:ea typeface="Pretendard Regular"/>
              </a:rPr>
              <a:t>향상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05100" y="10261600"/>
            <a:ext cx="5384800" cy="1574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7029"/>
              </a:lnSpc>
            </a:pP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- AI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다양성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확대</a:t>
            </a:r>
          </a:p>
          <a:p>
            <a:pPr lvl="0" algn="l">
              <a:lnSpc>
                <a:spcPct val="117029"/>
              </a:lnSpc>
            </a:pP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933" b="0" i="0" u="none" strike="noStrike" spc="-204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204">
                <a:solidFill>
                  <a:srgbClr val="000000"/>
                </a:solidFill>
                <a:ea typeface="Pretendard Regular"/>
              </a:rPr>
              <a:t>최적화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100" y="8610600"/>
            <a:ext cx="5562600" cy="1320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997200" y="8877300"/>
            <a:ext cx="51054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l">
              <a:lnSpc>
                <a:spcPct val="99600"/>
              </a:lnSpc>
            </a:pPr>
            <a:r>
              <a:rPr lang="ko-KR" sz="3346" b="1" i="0" u="none" strike="noStrike" spc="33">
                <a:solidFill>
                  <a:srgbClr val="000000"/>
                </a:solidFill>
                <a:ea typeface="SB AggroOTF Medium"/>
              </a:rPr>
              <a:t>향후</a:t>
            </a:r>
            <a:r>
              <a:rPr lang="en-US" sz="3346" b="1" i="0" u="none" strike="noStrike" spc="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46" b="1" i="0" u="none" strike="noStrike" spc="33">
                <a:solidFill>
                  <a:srgbClr val="000000"/>
                </a:solidFill>
                <a:ea typeface="SB AggroOTF Medium"/>
              </a:rPr>
              <a:t>개선점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000" y="596900"/>
            <a:ext cx="23139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팀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회고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6900" y="2781300"/>
            <a:ext cx="230124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9842500"/>
            <a:ext cx="6096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112649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5800" y="3695700"/>
            <a:ext cx="609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61600" y="4914900"/>
            <a:ext cx="114300" cy="11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">
            <a:off x="21234400" y="10668000"/>
            <a:ext cx="2755900" cy="297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380000">
            <a:off x="1346200" y="3416300"/>
            <a:ext cx="2120900" cy="2286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52900" y="2895600"/>
            <a:ext cx="16344900" cy="9207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본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프로젝트를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통해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 err="1">
                <a:solidFill>
                  <a:srgbClr val="222222"/>
                </a:solidFill>
                <a:ea typeface="Pretendard Bold"/>
              </a:rPr>
              <a:t>스프링부트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기반의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비건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특화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LMS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시스템을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성공적으로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개발했습니다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.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학습자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,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강사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,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관리자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페이지로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구성된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이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시스템은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비건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교육의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접근성을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높이고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AI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추천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레시피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기능을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통해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사용자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경험을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향상시켰습니다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주요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성과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:</a:t>
            </a:r>
          </a:p>
          <a:p>
            <a:pPr lvl="0" algn="ctr">
              <a:lnSpc>
                <a:spcPct val="132800"/>
              </a:lnSpc>
            </a:pP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-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사용자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친화적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인터페이스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구현</a:t>
            </a:r>
          </a:p>
          <a:p>
            <a:pPr lvl="0" algn="ctr">
              <a:lnSpc>
                <a:spcPct val="132800"/>
              </a:lnSpc>
            </a:pP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- AI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기반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맞춤형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레시피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추천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시스템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개발</a:t>
            </a:r>
          </a:p>
          <a:p>
            <a:pPr lvl="0" algn="ctr">
              <a:lnSpc>
                <a:spcPct val="132800"/>
              </a:lnSpc>
            </a:pP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-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효율적인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학습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관리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기능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구현</a:t>
            </a:r>
          </a:p>
          <a:p>
            <a:pPr lvl="0" algn="ctr">
              <a:lnSpc>
                <a:spcPct val="132800"/>
              </a:lnSpc>
            </a:pP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향후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발전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방향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: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모바일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앱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개발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,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콘텐츠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다양화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,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커뮤니티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기능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강화</a:t>
            </a:r>
            <a:r>
              <a:rPr lang="en-US" sz="4800" b="0" i="0" u="none" strike="noStrike" spc="-336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800" b="0" i="0" u="none" strike="noStrike" spc="-336" dirty="0">
                <a:solidFill>
                  <a:srgbClr val="222222"/>
                </a:solidFill>
                <a:ea typeface="Pretendard Bold"/>
              </a:rPr>
              <a:t>등</a:t>
            </a:r>
          </a:p>
          <a:p>
            <a:pPr lvl="0" algn="ctr">
              <a:lnSpc>
                <a:spcPct val="132800"/>
              </a:lnSpc>
            </a:pP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이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프로젝트는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기술적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역량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향상뿐만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아니라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 smtClean="0">
                <a:solidFill>
                  <a:srgbClr val="222222"/>
                </a:solidFill>
                <a:ea typeface="Pretendard Bold"/>
              </a:rPr>
              <a:t>비건</a:t>
            </a:r>
            <a:r>
              <a:rPr lang="en-US" altLang="ko-KR" sz="4266" b="0" i="0" u="none" strike="noStrike" spc="-299" dirty="0" smtClean="0">
                <a:solidFill>
                  <a:srgbClr val="222222"/>
                </a:solidFill>
                <a:ea typeface="Pretendard Bold"/>
              </a:rPr>
              <a:t> </a:t>
            </a:r>
            <a:r>
              <a:rPr lang="ko-KR" altLang="en-US" sz="4266" b="0" i="0" u="none" strike="noStrike" spc="-299" dirty="0" smtClean="0">
                <a:solidFill>
                  <a:srgbClr val="222222"/>
                </a:solidFill>
                <a:ea typeface="Pretendard Bold"/>
              </a:rPr>
              <a:t>라이프</a:t>
            </a:r>
            <a:r>
              <a:rPr lang="ko-KR" sz="4266" b="0" i="0" u="none" strike="noStrike" spc="-299" dirty="0" smtClean="0">
                <a:solidFill>
                  <a:srgbClr val="222222"/>
                </a:solidFill>
                <a:ea typeface="Pretendard Bold"/>
              </a:rPr>
              <a:t>에</a:t>
            </a:r>
            <a:r>
              <a:rPr lang="en-US" sz="4266" b="0" i="0" u="none" strike="noStrike" spc="-299" dirty="0" smtClean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대해</a:t>
            </a:r>
          </a:p>
          <a:p>
            <a:pPr lvl="0" algn="ctr">
              <a:lnSpc>
                <a:spcPct val="132800"/>
              </a:lnSpc>
            </a:pP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학습할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수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있는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의미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있는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266" b="0" i="0" u="none" strike="noStrike" spc="-299" dirty="0">
                <a:solidFill>
                  <a:srgbClr val="222222"/>
                </a:solidFill>
                <a:ea typeface="Pretendard Bold"/>
              </a:rPr>
              <a:t>경험이었습니다</a:t>
            </a:r>
            <a:r>
              <a:rPr lang="en-US" sz="4266" b="0" i="0" u="none" strike="noStrike" spc="-299" dirty="0">
                <a:solidFill>
                  <a:srgbClr val="222222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5000" y="596900"/>
            <a:ext cx="23139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결론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마무리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9842500"/>
            <a:ext cx="6096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12649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5800" y="36957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1600" y="4914900"/>
            <a:ext cx="114300" cy="11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">
            <a:off x="21234400" y="10668000"/>
            <a:ext cx="2755900" cy="297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80000">
            <a:off x="1346200" y="3416300"/>
            <a:ext cx="2120900" cy="228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58100" y="3695700"/>
            <a:ext cx="10287000" cy="568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000" b="0" i="0" u="none" strike="noStrike">
                <a:solidFill>
                  <a:srgbClr val="000000"/>
                </a:solidFill>
                <a:latin typeface="NanumSquareRoundOTF Extra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8500" y="3213100"/>
            <a:ext cx="8343900" cy="15748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프로젝트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배경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및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목적</a:t>
            </a:r>
          </a:p>
          <a:p>
            <a:pPr lvl="0" algn="l">
              <a:lnSpc>
                <a:spcPct val="99600"/>
              </a:lnSpc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 smtClean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 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팀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구성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및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역할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소개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 </a:t>
            </a:r>
          </a:p>
          <a:p>
            <a:pPr lvl="0" algn="l">
              <a:lnSpc>
                <a:spcPct val="99600"/>
              </a:lnSpc>
            </a:pPr>
            <a:endParaRPr lang="en-US" sz="800" b="0" i="0" u="none" strike="noStrike" dirty="0">
              <a:solidFill>
                <a:srgbClr val="000000">
                  <a:alpha val="38039"/>
                </a:srgbClr>
              </a:solidFill>
              <a:latin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 smtClean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프로젝트</a:t>
            </a:r>
            <a:r>
              <a:rPr lang="en-US" sz="2666" b="0" i="0" u="none" strike="noStrike" dirty="0" smtClean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일정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940300"/>
            <a:ext cx="101092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2400300"/>
            <a:ext cx="12700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90700" y="25400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38500" y="2501900"/>
            <a:ext cx="8369300" cy="571500"/>
          </a:xfrm>
          <a:prstGeom prst="rect">
            <a:avLst/>
          </a:prstGeom>
        </p:spPr>
        <p:txBody>
          <a:bodyPr lIns="0" tIns="0" rIns="0" bIns="40640" rtlCol="0" anchor="b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개요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0" y="3352800"/>
            <a:ext cx="1270000" cy="1003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030200" y="34925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90700" y="3429000"/>
            <a:ext cx="8369300" cy="571500"/>
          </a:xfrm>
          <a:prstGeom prst="rect">
            <a:avLst/>
          </a:prstGeom>
        </p:spPr>
        <p:txBody>
          <a:bodyPr lIns="0" tIns="0" rIns="0" bIns="40640" rtlCol="0" anchor="b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시스템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 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설계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아키텍처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90700" y="4064000"/>
            <a:ext cx="8343900" cy="15367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 err="1">
                <a:solidFill>
                  <a:srgbClr val="000000">
                    <a:alpha val="38039"/>
                  </a:srgbClr>
                </a:solidFill>
                <a:ea typeface="SB AggroOTF Light"/>
              </a:rPr>
              <a:t>스프링부트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기반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 err="1">
                <a:solidFill>
                  <a:srgbClr val="000000">
                    <a:alpha val="38039"/>
                  </a:srgbClr>
                </a:solidFill>
                <a:ea typeface="SB AggroOTF Light"/>
              </a:rPr>
              <a:t>백엔드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구조</a:t>
            </a:r>
          </a:p>
          <a:p>
            <a:pPr lvl="0" algn="l">
              <a:lnSpc>
                <a:spcPct val="99600"/>
              </a:lnSpc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데이터베이스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설계</a:t>
            </a:r>
          </a:p>
          <a:p>
            <a:pPr lvl="0" algn="l">
              <a:lnSpc>
                <a:spcPct val="99600"/>
              </a:lnSpc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 err="1">
                <a:solidFill>
                  <a:srgbClr val="000000">
                    <a:alpha val="38039"/>
                  </a:srgbClr>
                </a:solidFill>
                <a:ea typeface="SB AggroOTF Light"/>
              </a:rPr>
              <a:t>프론트엔드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기술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스택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500" y="5803900"/>
            <a:ext cx="101092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5499100"/>
            <a:ext cx="1270000" cy="1003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90700" y="56515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38500" y="5562600"/>
            <a:ext cx="8369300" cy="571500"/>
          </a:xfrm>
          <a:prstGeom prst="rect">
            <a:avLst/>
          </a:prstGeom>
        </p:spPr>
        <p:txBody>
          <a:bodyPr lIns="0" tIns="0" rIns="0" bIns="40640" rtlCol="0" anchor="b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화면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구성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38500" y="6197600"/>
            <a:ext cx="8343900" cy="10033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화면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구현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주요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색상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                      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학습자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페이지</a:t>
            </a:r>
          </a:p>
          <a:p>
            <a:pPr lvl="0" algn="l">
              <a:lnSpc>
                <a:spcPct val="99600"/>
              </a:lnSpc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 smtClean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강사</a:t>
            </a:r>
            <a:r>
              <a:rPr lang="en-US" altLang="ko-KR" sz="2666" b="0" i="0" u="none" strike="noStrike" dirty="0" smtClean="0">
                <a:solidFill>
                  <a:srgbClr val="000000">
                    <a:alpha val="38039"/>
                  </a:srgbClr>
                </a:solidFill>
                <a:ea typeface="SB AggroOTF Light"/>
              </a:rPr>
              <a:t> </a:t>
            </a:r>
            <a:r>
              <a:rPr lang="ko-KR" sz="2666" b="0" i="0" u="none" strike="noStrike" dirty="0" smtClean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페이지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                                    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관리자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페이지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7480300"/>
            <a:ext cx="10109200" cy="5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6184900"/>
            <a:ext cx="1270000" cy="1003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030200" y="63246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04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500" y="8597900"/>
            <a:ext cx="10109200" cy="50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7772400"/>
            <a:ext cx="1270000" cy="1003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90700" y="79121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05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9817100"/>
            <a:ext cx="10109200" cy="5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0" y="8877300"/>
            <a:ext cx="1270000" cy="1003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030200" y="90170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65300" y="6235700"/>
            <a:ext cx="8369300" cy="571500"/>
          </a:xfrm>
          <a:prstGeom prst="rect">
            <a:avLst/>
          </a:prstGeom>
        </p:spPr>
        <p:txBody>
          <a:bodyPr lIns="0" tIns="0" rIns="0" bIns="40640" rtlCol="0" anchor="b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AI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추천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레시피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시스템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: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나의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냉장고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65300" y="6858000"/>
            <a:ext cx="8343900" cy="15367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AI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추천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시스템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개요</a:t>
            </a:r>
          </a:p>
          <a:p>
            <a:pPr lvl="0" algn="l">
              <a:lnSpc>
                <a:spcPct val="99600"/>
              </a:lnSpc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기술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구현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및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알고리즘</a:t>
            </a:r>
          </a:p>
          <a:p>
            <a:pPr lvl="0" algn="l">
              <a:lnSpc>
                <a:spcPct val="99600"/>
              </a:lnSpc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사용자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맞춤형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레시피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추천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5000" y="495300"/>
            <a:ext cx="23139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 spc="-480">
                <a:solidFill>
                  <a:srgbClr val="000000"/>
                </a:solidFill>
                <a:ea typeface="SB AggroOTF Medium"/>
              </a:rPr>
              <a:t>목차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10147300"/>
            <a:ext cx="1270000" cy="1003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917700" y="102997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63900" y="7937500"/>
            <a:ext cx="8369300" cy="571500"/>
          </a:xfrm>
          <a:prstGeom prst="rect">
            <a:avLst/>
          </a:prstGeom>
        </p:spPr>
        <p:txBody>
          <a:bodyPr lIns="0" tIns="0" rIns="0" bIns="40640" rtlCol="0" anchor="b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개발과정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 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시연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16100" y="9067800"/>
            <a:ext cx="8369300" cy="571500"/>
          </a:xfrm>
          <a:prstGeom prst="rect">
            <a:avLst/>
          </a:prstGeom>
        </p:spPr>
        <p:txBody>
          <a:bodyPr lIns="0" tIns="0" rIns="0" bIns="40640" rtlCol="0" anchor="b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이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프로젝트를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200" b="0" i="0" u="none" strike="noStrike" spc="-224">
                <a:solidFill>
                  <a:srgbClr val="000000"/>
                </a:solidFill>
                <a:ea typeface="SB AggroOTF Medium"/>
              </a:rPr>
              <a:t>하며</a:t>
            </a:r>
            <a:r>
              <a:rPr lang="en-US" sz="3200" b="0" i="0" u="none" strike="noStrike" spc="-224">
                <a:solidFill>
                  <a:srgbClr val="000000"/>
                </a:solidFill>
                <a:latin typeface="SB AggroOTF Medium"/>
              </a:rPr>
              <a:t>..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63900" y="8559800"/>
            <a:ext cx="8343900" cy="10541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marL="457200" lvl="0" indent="-457200" algn="l">
              <a:lnSpc>
                <a:spcPct val="99600"/>
              </a:lnSpc>
              <a:buFontTx/>
              <a:buChar char="-"/>
            </a:pPr>
            <a:r>
              <a:rPr lang="ko-KR" sz="2666" b="0" i="0" u="none" strike="noStrike" dirty="0" smtClean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개발과정</a:t>
            </a:r>
            <a:endParaRPr lang="en-US" altLang="ko-KR" sz="2666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marL="457200" lvl="0" indent="-457200" algn="l">
              <a:lnSpc>
                <a:spcPct val="99600"/>
              </a:lnSpc>
              <a:buFontTx/>
              <a:buChar char="-"/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LMS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프로그램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시연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490700" y="9740900"/>
            <a:ext cx="8343900" cy="15367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기술적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도전과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해결방안</a:t>
            </a:r>
          </a:p>
          <a:p>
            <a:pPr lvl="0" algn="l">
              <a:lnSpc>
                <a:spcPct val="99600"/>
              </a:lnSpc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발전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방향성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및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추후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개선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사항</a:t>
            </a:r>
          </a:p>
          <a:p>
            <a:pPr lvl="0" algn="l">
              <a:lnSpc>
                <a:spcPct val="99600"/>
              </a:lnSpc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느낀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 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점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65500" y="10985500"/>
            <a:ext cx="8343900" cy="1003300"/>
          </a:xfrm>
          <a:prstGeom prst="rect">
            <a:avLst/>
          </a:prstGeom>
        </p:spPr>
        <p:txBody>
          <a:bodyPr lIns="0" tIns="33867" rIns="0" bIns="0" rtlCol="0" anchor="t"/>
          <a:lstStyle/>
          <a:p>
            <a:pPr lvl="0">
              <a:lnSpc>
                <a:spcPct val="99600"/>
              </a:lnSpc>
            </a:pPr>
            <a:r>
              <a:rPr lang="en" altLang="ko-KR" sz="2666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</a:t>
            </a:r>
            <a:r>
              <a:rPr lang="ko-KR" sz="2666" b="0" i="0" u="none" strike="noStrike" dirty="0" smtClean="0">
                <a:solidFill>
                  <a:srgbClr val="000000">
                    <a:alpha val="38039"/>
                  </a:srgbClr>
                </a:solidFill>
                <a:ea typeface="SB AggroOTF Light"/>
              </a:rPr>
              <a:t>결론</a:t>
            </a:r>
            <a:r>
              <a:rPr lang="en-US" sz="2666" b="0" i="0" u="none" strike="noStrike" dirty="0" smtClean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및</a:t>
            </a:r>
            <a:r>
              <a:rPr lang="en-US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 </a:t>
            </a:r>
            <a:r>
              <a:rPr lang="ko-KR" sz="2666" b="0" i="0" u="none" strike="noStrike" dirty="0" smtClean="0">
                <a:solidFill>
                  <a:srgbClr val="000000">
                    <a:alpha val="38039"/>
                  </a:srgbClr>
                </a:solidFill>
                <a:ea typeface="SB AggroOTF Light"/>
              </a:rPr>
              <a:t>마무리</a:t>
            </a:r>
            <a:endParaRPr lang="en-US" altLang="ko-KR" sz="2666" b="0" i="0" u="none" strike="noStrike" dirty="0" smtClean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marL="457200" lvl="0" indent="-457200" algn="l">
              <a:lnSpc>
                <a:spcPct val="99600"/>
              </a:lnSpc>
              <a:buFontTx/>
              <a:buChar char="-"/>
            </a:pPr>
            <a:endParaRPr lang="ko-KR" sz="800" b="0" i="0" u="none" strike="noStrike" dirty="0">
              <a:solidFill>
                <a:srgbClr val="000000">
                  <a:alpha val="38039"/>
                </a:srgbClr>
              </a:solidFill>
              <a:ea typeface="SB AggroOTF Light"/>
            </a:endParaRPr>
          </a:p>
          <a:p>
            <a:pPr lvl="0" algn="l">
              <a:lnSpc>
                <a:spcPct val="99600"/>
              </a:lnSpc>
            </a:pPr>
            <a:r>
              <a:rPr lang="en" sz="2666" b="0" i="0" u="none" strike="noStrike" dirty="0">
                <a:solidFill>
                  <a:srgbClr val="000000">
                    <a:alpha val="38039"/>
                  </a:srgbClr>
                </a:solidFill>
                <a:latin typeface="SB AggroOTF Light"/>
              </a:rPr>
              <a:t>- Q&amp;A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65500" y="10299700"/>
            <a:ext cx="8369300" cy="571500"/>
          </a:xfrm>
          <a:prstGeom prst="rect">
            <a:avLst/>
          </a:prstGeom>
        </p:spPr>
        <p:txBody>
          <a:bodyPr lIns="0" tIns="0" rIns="0" bIns="40640" rtlCol="0" anchor="b"/>
          <a:lstStyle/>
          <a:p>
            <a:pPr lvl="0" algn="l">
              <a:lnSpc>
                <a:spcPct val="99600"/>
              </a:lnSpc>
            </a:pPr>
            <a:r>
              <a:rPr lang="en" sz="3200" b="0" i="0" u="none" strike="noStrike" spc="-224">
                <a:solidFill>
                  <a:srgbClr val="000000"/>
                </a:solidFill>
                <a:ea typeface="SB AggroOTF Medium"/>
              </a:rPr>
              <a:t>결론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9842500"/>
            <a:ext cx="6096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12649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5800" y="36957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1600" y="4914900"/>
            <a:ext cx="114300" cy="11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">
            <a:off x="21234400" y="10668000"/>
            <a:ext cx="2755900" cy="297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0000">
            <a:off x="1346200" y="3416300"/>
            <a:ext cx="2120900" cy="228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83400" y="4114800"/>
            <a:ext cx="10680700" cy="4546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2800" b="0" i="0" u="none" strike="noStrike">
                <a:solidFill>
                  <a:srgbClr val="000000"/>
                </a:solidFill>
                <a:latin typeface="NanumSquareRoundOTF ExtraBold"/>
              </a:rPr>
              <a:t>Thank you for listening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7924800"/>
            <a:ext cx="10782300" cy="444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6870700"/>
            <a:ext cx="10782300" cy="1600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58900" y="7391400"/>
            <a:ext cx="10223500" cy="571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 dirty="0">
                <a:solidFill>
                  <a:srgbClr val="222222"/>
                </a:solidFill>
                <a:ea typeface="Pretendard Bold"/>
              </a:rPr>
              <a:t>프로젝트</a:t>
            </a:r>
            <a:r>
              <a:rPr lang="en-US" sz="3200" b="0" i="0" u="none" strike="noStrike" spc="-224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 dirty="0">
                <a:solidFill>
                  <a:srgbClr val="222222"/>
                </a:solidFill>
                <a:ea typeface="Pretendard Bold"/>
              </a:rPr>
              <a:t>배경</a:t>
            </a:r>
            <a:r>
              <a:rPr lang="en-US" sz="3200" b="0" i="0" u="none" strike="noStrike" spc="-224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 dirty="0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200" b="0" i="0" u="none" strike="noStrike" spc="-224" dirty="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 dirty="0">
                <a:solidFill>
                  <a:srgbClr val="222222"/>
                </a:solidFill>
                <a:ea typeface="Pretendard Bold"/>
              </a:rPr>
              <a:t>목적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8953500"/>
            <a:ext cx="10210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건강식에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관심이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많아진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현대인들의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장벽을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낮추기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위함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교육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콘텐츠의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접근성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체계적인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형성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700" y="7924800"/>
            <a:ext cx="10782300" cy="444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6870700"/>
            <a:ext cx="10782300" cy="1600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928600" y="7391400"/>
            <a:ext cx="10223500" cy="5715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팀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구성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8600" y="9118600"/>
            <a:ext cx="10210800" cy="2717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- 5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명으로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구성된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개발팀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기획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, AI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담당</a:t>
            </a:r>
            <a:endParaRPr lang="ko-KR" sz="2933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" sz="2933" b="0" i="0" u="none" strike="sng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 err="1" smtClean="0">
                <a:solidFill>
                  <a:srgbClr val="000000"/>
                </a:solidFill>
                <a:ea typeface="Pretendard Regular"/>
              </a:rPr>
              <a:t>간트</a:t>
            </a:r>
            <a:r>
              <a:rPr lang="en-US" alt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차트로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3314700"/>
            <a:ext cx="21844000" cy="276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2209800"/>
            <a:ext cx="21844000" cy="1104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78000" y="3981076"/>
            <a:ext cx="208280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라이프스타일에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관심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ko-KR" altLang="en-US" sz="2933" b="0" i="0" u="none" strike="noStrike" dirty="0" smtClean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시스템을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개발하는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데에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이의를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두었으며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LMS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달리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콘텐츠에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초점을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맞추고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기술을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활용하는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나의냉장고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재료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레시피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err="1" smtClean="0">
                <a:solidFill>
                  <a:srgbClr val="000000"/>
                </a:solidFill>
                <a:ea typeface="Pretendard Regular"/>
              </a:rPr>
              <a:t>비건식에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장벽을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완화시켰습니다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3400" y="2476500"/>
            <a:ext cx="20789900" cy="57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비건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입문자를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위한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맞춤형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학습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관리</a:t>
            </a:r>
            <a:r>
              <a:rPr lang="en-US" sz="3200" b="0" i="0" u="none" strike="noStrike" spc="-224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F8F8F8"/>
                </a:solidFill>
                <a:ea typeface="Pretendard Bold"/>
              </a:rPr>
              <a:t>시스템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596900"/>
            <a:ext cx="23139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8000" b="0" i="0" u="none" strike="noStrike" spc="-48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>
                <a:solidFill>
                  <a:srgbClr val="000000"/>
                </a:solidFill>
                <a:ea typeface="SB AggroOTF Medium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3238500"/>
            <a:ext cx="40386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0" y="3238500"/>
            <a:ext cx="4038600" cy="403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1800" y="7835900"/>
            <a:ext cx="4038600" cy="403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263900"/>
            <a:ext cx="4038600" cy="403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900" y="7835900"/>
            <a:ext cx="4038600" cy="4038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44600" y="7696200"/>
            <a:ext cx="3340100" cy="114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SquareRoundOTF Bold"/>
              </a:rPr>
              <a:t>PM </a:t>
            </a: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김유빈</a:t>
            </a:r>
          </a:p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SquareRoundOTF Bold"/>
              </a:rPr>
              <a:t>DB, </a:t>
            </a: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백엔드</a:t>
            </a:r>
            <a:r>
              <a:rPr lang="en-US" sz="3200" b="0" i="0" u="none" strike="noStrike">
                <a:solidFill>
                  <a:srgbClr val="000000"/>
                </a:solidFill>
                <a:latin typeface="NanumSquareRoundOTF Bold"/>
              </a:rPr>
              <a:t> </a:t>
            </a: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및</a:t>
            </a:r>
            <a:r>
              <a:rPr lang="en-US" sz="3200" b="0" i="0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총괄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46600" y="3644900"/>
            <a:ext cx="1231900" cy="114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00" b="0" i="0" u="none" strike="noStrike">
                <a:solidFill>
                  <a:srgbClr val="000000"/>
                </a:solidFill>
                <a:ea typeface="NanumSquareRoundOTF Bold"/>
              </a:rPr>
              <a:t>태정용</a:t>
            </a:r>
          </a:p>
          <a:p>
            <a:pPr lvl="0" algn="l">
              <a:lnSpc>
                <a:spcPct val="116199"/>
              </a:lnSpc>
            </a:pPr>
            <a:r>
              <a:rPr lang="en" sz="3200" b="0" i="0" u="none" strike="noStrike">
                <a:solidFill>
                  <a:srgbClr val="000000"/>
                </a:solidFill>
                <a:ea typeface="NanumSquareRoundOTF Bold"/>
              </a:rPr>
              <a:t>백엔드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10500" y="3771900"/>
            <a:ext cx="1981200" cy="1143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강건호</a:t>
            </a:r>
            <a:r>
              <a:rPr lang="en-US" sz="3200" b="0" i="0" u="none" strike="noStrike">
                <a:solidFill>
                  <a:srgbClr val="000000"/>
                </a:solidFill>
                <a:latin typeface="NanumSquareRoundOTF Bold"/>
              </a:rPr>
              <a:t>
DB, </a:t>
            </a: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백엔드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21400" y="7696200"/>
            <a:ext cx="4178300" cy="170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00" b="0" i="0" u="none" strike="noStrike">
                <a:solidFill>
                  <a:srgbClr val="000000"/>
                </a:solidFill>
                <a:ea typeface="NanumSquareRoundOTF Bold"/>
              </a:rPr>
              <a:t>정민주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프론트엔드</a:t>
            </a:r>
            <a:r>
              <a:rPr lang="en-US" sz="3200" b="0" i="0" u="none" strike="noStrike">
                <a:solidFill>
                  <a:srgbClr val="000000"/>
                </a:solidFill>
                <a:latin typeface="NanumSquareRoundOTF Bold"/>
              </a:rPr>
              <a:t>, </a:t>
            </a: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스토리</a:t>
            </a:r>
            <a:r>
              <a:rPr lang="en-US" sz="3200" b="0" i="0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보드</a:t>
            </a:r>
          </a:p>
          <a:p>
            <a:pPr lvl="0" algn="l">
              <a:lnSpc>
                <a:spcPct val="116199"/>
              </a:lnSpc>
            </a:pPr>
            <a:r>
              <a:rPr lang="en" sz="3200" b="0" i="0" u="none" strike="noStrike">
                <a:solidFill>
                  <a:srgbClr val="000000"/>
                </a:solidFill>
                <a:latin typeface="NanumSquareRoundOTF Bold"/>
              </a:rPr>
              <a:t>PPT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45700" y="7835900"/>
            <a:ext cx="4279900" cy="170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00" b="0" i="0" u="none" strike="noStrike">
                <a:solidFill>
                  <a:srgbClr val="000000"/>
                </a:solidFill>
                <a:ea typeface="NanumSquareRoundOTF Bold"/>
              </a:rPr>
              <a:t>최예림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프론트엔드</a:t>
            </a:r>
            <a:r>
              <a:rPr lang="en-US" sz="3200" b="0" i="0" u="none" strike="noStrike">
                <a:solidFill>
                  <a:srgbClr val="000000"/>
                </a:solidFill>
                <a:latin typeface="NanumSquareRoundOTF Bold"/>
              </a:rPr>
              <a:t>, </a:t>
            </a: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프레임워크</a:t>
            </a:r>
            <a:r>
              <a:rPr lang="en-US" sz="3200" b="0" i="0" u="none" strike="noStrike">
                <a:solidFill>
                  <a:srgbClr val="000000"/>
                </a:solidFill>
                <a:latin typeface="NanumSquareRoundOTF Bold"/>
              </a:rPr>
              <a:t>, </a:t>
            </a:r>
            <a:r>
              <a:rPr lang="ko-KR" sz="3200" b="0" i="0" u="none" strike="noStrike">
                <a:solidFill>
                  <a:srgbClr val="000000"/>
                </a:solidFill>
                <a:ea typeface="NanumSquareRoundOTF Bold"/>
              </a:rPr>
              <a:t>대시보드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80100" y="647700"/>
            <a:ext cx="107696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8000" b="0" i="0" u="none" strike="noStrike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80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>
                <a:solidFill>
                  <a:srgbClr val="000000"/>
                </a:solidFill>
                <a:ea typeface="SB AggroOTF Medium"/>
              </a:rPr>
              <a:t>개요</a:t>
            </a:r>
            <a:r>
              <a:rPr lang="en-US" sz="8000" b="0" i="0" u="none" strike="noStrike">
                <a:solidFill>
                  <a:srgbClr val="000000"/>
                </a:solidFill>
                <a:latin typeface="SB AggroOTF Medium"/>
              </a:rPr>
              <a:t> - </a:t>
            </a:r>
            <a:r>
              <a:rPr lang="ko-KR" sz="8000" b="0" i="0" u="none" strike="noStrike">
                <a:solidFill>
                  <a:srgbClr val="000000"/>
                </a:solidFill>
                <a:ea typeface="SB AggroOTF Medium"/>
              </a:rPr>
              <a:t>팀</a:t>
            </a:r>
            <a:r>
              <a:rPr lang="en-US" sz="80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>
                <a:solidFill>
                  <a:srgbClr val="000000"/>
                </a:solidFill>
                <a:ea typeface="SB AggroOTF Medium"/>
              </a:rPr>
              <a:t>소개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">
            <a:off x="16624300" y="355600"/>
            <a:ext cx="14097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58400" y="12052300"/>
            <a:ext cx="6096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1800" y="11188700"/>
            <a:ext cx="127000" cy="12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2184400"/>
            <a:ext cx="5461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9700" y="1117600"/>
            <a:ext cx="152400" cy="15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680000">
            <a:off x="469900" y="11366500"/>
            <a:ext cx="224790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8900" y="1574800"/>
            <a:ext cx="5207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2400" y="2781300"/>
            <a:ext cx="101600" cy="101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43700" y="558800"/>
            <a:ext cx="108839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480" dirty="0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8000" b="0" i="0" u="none" strike="noStrike" spc="-480" dirty="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 dirty="0" smtClean="0">
                <a:solidFill>
                  <a:srgbClr val="000000"/>
                </a:solidFill>
                <a:ea typeface="SB AggroOTF Medium"/>
              </a:rPr>
              <a:t>일정</a:t>
            </a:r>
            <a:endParaRPr lang="ko-KR" sz="8000" b="0" i="0" u="none" strike="noStrike" spc="-480" dirty="0">
              <a:solidFill>
                <a:srgbClr val="000000"/>
              </a:solidFill>
              <a:ea typeface="SB AggroOTF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80000">
            <a:off x="22186900" y="11328400"/>
            <a:ext cx="2120900" cy="22860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3822700" y="2286000"/>
          <a:ext cx="16743760" cy="9154383"/>
        </p:xfrm>
        <a:graphic>
          <a:graphicData uri="http://schemas.openxmlformats.org/drawingml/2006/table">
            <a:tbl>
              <a:tblPr/>
              <a:tblGrid>
                <a:gridCol w="3348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8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8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8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453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THU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6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FRI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6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MON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6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TUE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6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133" b="0" i="0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WED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642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9/4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5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8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9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10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642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11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12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15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16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17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642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18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19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22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23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24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1642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25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26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29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30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10/1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1642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2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3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6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7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8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1642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9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10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1600" b="0" i="0" u="none" strike="noStrike">
                          <a:solidFill>
                            <a:srgbClr val="1F1F1F"/>
                          </a:solidFill>
                          <a:latin typeface="SB AggroOTF Light"/>
                        </a:rPr>
                        <a:t> 13</a:t>
                      </a: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  <a:p>
                      <a:pPr lvl="0" algn="l">
                        <a:lnSpc>
                          <a:spcPct val="116199"/>
                        </a:lnSpc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800" y="12166600"/>
            <a:ext cx="5207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11366500"/>
            <a:ext cx="1016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37000"/>
          </a:blip>
          <a:stretch>
            <a:fillRect/>
          </a:stretch>
        </p:blipFill>
        <p:spPr>
          <a:xfrm>
            <a:off x="3810000" y="2933700"/>
            <a:ext cx="167513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37000"/>
          </a:blip>
          <a:stretch>
            <a:fillRect/>
          </a:stretch>
        </p:blipFill>
        <p:spPr>
          <a:xfrm>
            <a:off x="3822700" y="4356100"/>
            <a:ext cx="167386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37000"/>
          </a:blip>
          <a:stretch>
            <a:fillRect/>
          </a:stretch>
        </p:blipFill>
        <p:spPr>
          <a:xfrm>
            <a:off x="3822700" y="5791200"/>
            <a:ext cx="16751300" cy="406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37000"/>
          </a:blip>
          <a:stretch>
            <a:fillRect/>
          </a:stretch>
        </p:blipFill>
        <p:spPr>
          <a:xfrm>
            <a:off x="3810000" y="7213600"/>
            <a:ext cx="13411200" cy="406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alphaModFix amt="37000"/>
          </a:blip>
          <a:stretch>
            <a:fillRect/>
          </a:stretch>
        </p:blipFill>
        <p:spPr>
          <a:xfrm>
            <a:off x="508000" y="2908300"/>
            <a:ext cx="13843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>
            <a:alphaModFix amt="37000"/>
          </a:blip>
          <a:stretch>
            <a:fillRect/>
          </a:stretch>
        </p:blipFill>
        <p:spPr>
          <a:xfrm>
            <a:off x="10515600" y="3403600"/>
            <a:ext cx="10058400" cy="40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alphaModFix amt="37000"/>
          </a:blip>
          <a:stretch>
            <a:fillRect/>
          </a:stretch>
        </p:blipFill>
        <p:spPr>
          <a:xfrm>
            <a:off x="3822700" y="4826000"/>
            <a:ext cx="16751300" cy="406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>
            <a:alphaModFix amt="37000"/>
          </a:blip>
          <a:stretch>
            <a:fillRect/>
          </a:stretch>
        </p:blipFill>
        <p:spPr>
          <a:xfrm>
            <a:off x="3810000" y="6248400"/>
            <a:ext cx="16764000" cy="40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37000"/>
          </a:blip>
          <a:stretch>
            <a:fillRect/>
          </a:stretch>
        </p:blipFill>
        <p:spPr>
          <a:xfrm>
            <a:off x="3810000" y="7683500"/>
            <a:ext cx="167640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>
            <a:alphaModFix amt="37000"/>
          </a:blip>
          <a:stretch>
            <a:fillRect/>
          </a:stretch>
        </p:blipFill>
        <p:spPr>
          <a:xfrm>
            <a:off x="3822700" y="8636000"/>
            <a:ext cx="3352800" cy="406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>
            <a:alphaModFix amt="37000"/>
          </a:blip>
          <a:stretch>
            <a:fillRect/>
          </a:stretch>
        </p:blipFill>
        <p:spPr>
          <a:xfrm>
            <a:off x="508000" y="3403600"/>
            <a:ext cx="1384300" cy="406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>
            <a:alphaModFix amt="37000"/>
          </a:blip>
          <a:stretch>
            <a:fillRect/>
          </a:stretch>
        </p:blipFill>
        <p:spPr>
          <a:xfrm>
            <a:off x="13868400" y="6718300"/>
            <a:ext cx="6692900" cy="406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>
            <a:alphaModFix amt="37000"/>
          </a:blip>
          <a:stretch>
            <a:fillRect/>
          </a:stretch>
        </p:blipFill>
        <p:spPr>
          <a:xfrm>
            <a:off x="3810000" y="8153400"/>
            <a:ext cx="167513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>
            <a:alphaModFix amt="37000"/>
          </a:blip>
          <a:stretch>
            <a:fillRect/>
          </a:stretch>
        </p:blipFill>
        <p:spPr>
          <a:xfrm>
            <a:off x="3822700" y="9105900"/>
            <a:ext cx="3352800" cy="406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>
            <a:alphaModFix amt="37000"/>
          </a:blip>
          <a:stretch>
            <a:fillRect/>
          </a:stretch>
        </p:blipFill>
        <p:spPr>
          <a:xfrm>
            <a:off x="508000" y="3924300"/>
            <a:ext cx="1371600" cy="406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22300" y="2921000"/>
            <a:ext cx="1257300" cy="38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133" b="0" i="0" u="none" strike="noStrike">
                <a:solidFill>
                  <a:srgbClr val="000000"/>
                </a:solidFill>
                <a:ea typeface="Pretendard Regular"/>
              </a:rPr>
              <a:t>프론트엔드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2300" y="3429000"/>
            <a:ext cx="1308100" cy="38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133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</a:rPr>
              <a:t>&amp;DB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8500" y="3937000"/>
            <a:ext cx="1092200" cy="38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133" b="0" i="0" u="none" strike="noStrike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0" i="0" u="none" strike="noStrike">
                <a:solidFill>
                  <a:srgbClr val="000000"/>
                </a:solidFill>
                <a:ea typeface="Pretendard Regular"/>
              </a:rPr>
              <a:t>준비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8">
            <a:alphaModFix amt="37000"/>
          </a:blip>
          <a:stretch>
            <a:fillRect/>
          </a:stretch>
        </p:blipFill>
        <p:spPr>
          <a:xfrm>
            <a:off x="7175500" y="10045700"/>
            <a:ext cx="66929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8900" y="1574800"/>
            <a:ext cx="5207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2400" y="2781300"/>
            <a:ext cx="101600" cy="101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43700" y="558800"/>
            <a:ext cx="108839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480" dirty="0">
                <a:solidFill>
                  <a:srgbClr val="000000"/>
                </a:solidFill>
                <a:ea typeface="SB AggroOTF Medium"/>
              </a:rPr>
              <a:t>프로젝트</a:t>
            </a:r>
            <a:r>
              <a:rPr lang="en-US" sz="8000" b="0" i="0" u="none" strike="noStrike" spc="-480" dirty="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480" dirty="0" smtClean="0">
                <a:solidFill>
                  <a:srgbClr val="000000"/>
                </a:solidFill>
                <a:ea typeface="SB AggroOTF Medium"/>
              </a:rPr>
              <a:t>일정</a:t>
            </a:r>
            <a:r>
              <a:rPr lang="en-US" altLang="ko-KR" sz="8000" b="0" i="0" u="none" strike="noStrike" spc="-480" dirty="0" smtClean="0">
                <a:solidFill>
                  <a:srgbClr val="000000"/>
                </a:solidFill>
                <a:ea typeface="SB AggroOTF Medium"/>
              </a:rPr>
              <a:t> - </a:t>
            </a:r>
            <a:r>
              <a:rPr lang="ko-KR" altLang="en-US" sz="8000" b="0" i="0" u="none" strike="noStrike" spc="-480" dirty="0" err="1" smtClean="0">
                <a:solidFill>
                  <a:srgbClr val="000000"/>
                </a:solidFill>
                <a:ea typeface="SB AggroOTF Medium"/>
              </a:rPr>
              <a:t>간트차트</a:t>
            </a:r>
            <a:endParaRPr lang="ko-KR" sz="8000" b="0" i="0" u="none" strike="noStrike" spc="-480" dirty="0">
              <a:solidFill>
                <a:srgbClr val="000000"/>
              </a:solidFill>
              <a:ea typeface="SB AggroOTF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80000">
            <a:off x="22186900" y="11328400"/>
            <a:ext cx="2120900" cy="228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800" y="12166600"/>
            <a:ext cx="5207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11366500"/>
            <a:ext cx="101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24900" y="698500"/>
            <a:ext cx="7645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시스템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아키텍처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584200"/>
            <a:ext cx="4699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689100"/>
            <a:ext cx="889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8200" y="3670300"/>
            <a:ext cx="4699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2200" y="2781300"/>
            <a:ext cx="889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3594100"/>
            <a:ext cx="6032500" cy="662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900" y="3606800"/>
            <a:ext cx="254000" cy="659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52700" y="4432300"/>
            <a:ext cx="49911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280">
                <a:solidFill>
                  <a:srgbClr val="222222"/>
                </a:solidFill>
                <a:ea typeface="Pretendard Bold"/>
              </a:rPr>
              <a:t>백엔드</a:t>
            </a:r>
            <a:r>
              <a:rPr lang="en-US" sz="4000" b="0" i="0" u="none" strike="noStrike" spc="-28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000" b="0" i="0" u="none" strike="noStrike" spc="-280">
                <a:solidFill>
                  <a:srgbClr val="222222"/>
                </a:solidFill>
                <a:ea typeface="Pretendard Bold"/>
              </a:rPr>
              <a:t>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52700" y="5753100"/>
            <a:ext cx="4953000" cy="3771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스프링부트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32800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MVC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REST API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계층형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아키텍처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보안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통합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3162300"/>
            <a:ext cx="12700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33500" y="32639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500" y="3556000"/>
            <a:ext cx="6032500" cy="664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4500" y="3568700"/>
            <a:ext cx="254000" cy="6604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172700" y="4432300"/>
            <a:ext cx="49911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280">
                <a:solidFill>
                  <a:srgbClr val="222222"/>
                </a:solidFill>
                <a:ea typeface="Pretendard Bold"/>
              </a:rPr>
              <a:t>데이터베이스</a:t>
            </a:r>
            <a:r>
              <a:rPr lang="en-US" sz="4000" b="0" i="0" u="none" strike="noStrike" spc="-28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000" b="0" i="0" u="none" strike="noStrike" spc="-280">
                <a:solidFill>
                  <a:srgbClr val="222222"/>
                </a:solidFill>
                <a:ea typeface="Pretendard Bold"/>
              </a:rPr>
              <a:t>설계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72700" y="5753100"/>
            <a:ext cx="5118100" cy="295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- MySQL 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32800"/>
              </a:lnSpc>
            </a:pPr>
            <a:endParaRPr lang="ko-KR" sz="293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, 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테이블</a:t>
            </a:r>
          </a:p>
          <a:p>
            <a:pPr lvl="0" algn="l">
              <a:lnSpc>
                <a:spcPct val="132800"/>
              </a:lnSpc>
            </a:pPr>
            <a:endParaRPr lang="ko-KR" sz="293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게시글</a:t>
            </a: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저장소</a:t>
            </a:r>
          </a:p>
          <a:p>
            <a:pPr lvl="0" algn="l">
              <a:lnSpc>
                <a:spcPct val="132800"/>
              </a:lnSpc>
            </a:pPr>
            <a:endParaRPr lang="ko-KR" sz="293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관계형</a:t>
            </a:r>
            <a:r>
              <a:rPr lang="en-US" sz="293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0" b="0" i="0" u="none" strike="noStrike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1100" y="3162300"/>
            <a:ext cx="1270000" cy="1003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953500" y="32639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81500" y="3556000"/>
            <a:ext cx="6032500" cy="664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81500" y="3619500"/>
            <a:ext cx="254000" cy="6553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780000" y="4432300"/>
            <a:ext cx="49911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280">
                <a:solidFill>
                  <a:srgbClr val="222222"/>
                </a:solidFill>
                <a:ea typeface="Pretendard Bold"/>
              </a:rPr>
              <a:t>프론트엔드</a:t>
            </a:r>
            <a:r>
              <a:rPr lang="en-US" sz="4000" b="0" i="0" u="none" strike="noStrike" spc="-28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000" b="0" i="0" u="none" strike="noStrike" spc="-280">
                <a:solidFill>
                  <a:srgbClr val="222222"/>
                </a:solidFill>
                <a:ea typeface="Pretendard Bold"/>
              </a:rPr>
              <a:t>기술</a:t>
            </a:r>
            <a:r>
              <a:rPr lang="en-US" sz="4000" b="0" i="0" u="none" strike="noStrike" spc="-28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000" b="0" i="0" u="none" strike="noStrike" spc="-280">
                <a:solidFill>
                  <a:srgbClr val="222222"/>
                </a:solidFill>
                <a:ea typeface="Pretendard Bold"/>
              </a:rPr>
              <a:t>스택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780000" y="5461000"/>
            <a:ext cx="4953000" cy="2146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React.js 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프레임워크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컴포넌트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구조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API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3175000"/>
            <a:ext cx="1270000" cy="1003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736465">
            <a:off x="14566900" y="8788400"/>
            <a:ext cx="1917700" cy="2057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560800" y="32766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728877">
            <a:off x="165100" y="11404600"/>
            <a:ext cx="21209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7900" y="12954000"/>
            <a:ext cx="33058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61100" y="698500"/>
            <a:ext cx="112141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시스템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설계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-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다이어그램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584200"/>
            <a:ext cx="4699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689100"/>
            <a:ext cx="889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8200" y="3670300"/>
            <a:ext cx="4699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2200" y="2781300"/>
            <a:ext cx="889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28877">
            <a:off x="165100" y="11404600"/>
            <a:ext cx="21209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78000" y="850900"/>
            <a:ext cx="227457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주요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기능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-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학습자</a:t>
            </a:r>
            <a:r>
              <a:rPr lang="en-US" sz="8000" b="0" i="0" u="none" strike="noStrike" spc="-24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0" b="0" i="0" u="none" strike="noStrike" spc="-240">
                <a:solidFill>
                  <a:srgbClr val="000000"/>
                </a:solidFill>
                <a:ea typeface="SB AggroOTF Medium"/>
              </a:rPr>
              <a:t>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54000"/>
            <a:ext cx="469900" cy="46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358900"/>
            <a:ext cx="889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0" y="3365500"/>
            <a:ext cx="4699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0" y="2476500"/>
            <a:ext cx="889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3403600"/>
            <a:ext cx="10083800" cy="265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" y="3403600"/>
            <a:ext cx="254000" cy="2641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38400" y="3886200"/>
            <a:ext cx="90043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회원가입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로그인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24100" y="4851400"/>
            <a:ext cx="8991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보호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l">
              <a:lnSpc>
                <a:spcPct val="116199"/>
              </a:lnSpc>
            </a:pPr>
            <a:endParaRPr lang="ko-KR" sz="2933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" y="2959100"/>
            <a:ext cx="1270000" cy="1003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30300" y="30734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4300" y="3403600"/>
            <a:ext cx="10083800" cy="427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14300" y="3416300"/>
            <a:ext cx="254000" cy="4267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423900" y="3848100"/>
            <a:ext cx="90043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강의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수강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진도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09600" y="4775200"/>
            <a:ext cx="8991600" cy="2489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직관적인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목록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기능</a:t>
            </a:r>
            <a:endParaRPr lang="ko-KR" sz="2933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err="1">
                <a:solidFill>
                  <a:srgbClr val="000000"/>
                </a:solidFill>
                <a:ea typeface="Pretendard Regular"/>
              </a:rPr>
              <a:t>진도율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대시보드</a:t>
            </a:r>
            <a:endParaRPr lang="ko-KR" sz="2933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수강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이력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성취도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lvl="0" algn="l">
              <a:lnSpc>
                <a:spcPct val="116199"/>
              </a:lnSpc>
            </a:pPr>
            <a:endParaRPr lang="ko-KR" sz="2933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sz="2933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41200" y="2959100"/>
            <a:ext cx="1270000" cy="1003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293600" y="30734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" y="7391400"/>
            <a:ext cx="10083800" cy="485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00" y="7416800"/>
            <a:ext cx="254000" cy="4838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38400" y="8013700"/>
            <a:ext cx="90043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비건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학습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자료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접근성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60600" y="9055100"/>
            <a:ext cx="8991600" cy="21844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sz="2933" b="0" i="0" u="none" strike="noStrike" dirty="0" err="1" smtClean="0">
                <a:solidFill>
                  <a:srgbClr val="000000"/>
                </a:solidFill>
                <a:ea typeface="Pretendard Regular"/>
              </a:rPr>
              <a:t>카테고리별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분류</a:t>
            </a:r>
            <a:endParaRPr lang="en-US" altLang="ko-KR" sz="2933" b="0" i="0" u="none" strike="noStrike" dirty="0" smtClean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비건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레시피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포맷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동영상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레시피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900" y="6985000"/>
            <a:ext cx="1270000" cy="1003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30300" y="70866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14300" y="9436100"/>
            <a:ext cx="10083800" cy="2806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14300" y="9436100"/>
            <a:ext cx="254000" cy="2806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423900" y="9728200"/>
            <a:ext cx="90043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커뮤니티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참여</a:t>
            </a:r>
            <a:r>
              <a:rPr lang="en-US" sz="3200" b="0" i="0" u="none" strike="noStrike" spc="-224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200" b="0" i="0" u="none" strike="noStrike" spc="-224">
                <a:solidFill>
                  <a:srgbClr val="222222"/>
                </a:solidFill>
                <a:ea typeface="Pretendard Bold"/>
              </a:rPr>
              <a:t>기능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309600" y="10477500"/>
            <a:ext cx="8991600" cy="1231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자유게시판을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소통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지속적인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동기부여</a:t>
            </a:r>
          </a:p>
          <a:p>
            <a:pPr lvl="0" algn="l">
              <a:lnSpc>
                <a:spcPct val="116199"/>
              </a:lnSpc>
            </a:pPr>
            <a:endParaRPr lang="ko-KR" sz="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933" dirty="0">
                <a:solidFill>
                  <a:srgbClr val="000000"/>
                </a:solidFill>
                <a:ea typeface="Pretendard Regular"/>
              </a:rPr>
              <a:t>댓</a:t>
            </a:r>
            <a:r>
              <a:rPr lang="ko-KR" sz="2933" b="0" i="0" u="none" strike="noStrike" dirty="0" smtClean="0">
                <a:solidFill>
                  <a:srgbClr val="000000"/>
                </a:solidFill>
                <a:ea typeface="Pretendard Regular"/>
              </a:rPr>
              <a:t>글</a:t>
            </a:r>
            <a:r>
              <a:rPr lang="en-US" sz="2933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통하여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000000"/>
                </a:solidFill>
                <a:ea typeface="Pretendard Regular"/>
              </a:rPr>
              <a:t>교환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8928100"/>
            <a:ext cx="1270000" cy="10033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2179300" y="9029700"/>
            <a:ext cx="990600" cy="596900"/>
          </a:xfrm>
          <a:prstGeom prst="rect">
            <a:avLst/>
          </a:prstGeom>
        </p:spPr>
        <p:txBody>
          <a:bodyPr lIns="0" tIns="42501" rIns="0" bIns="42501" rtlCol="0" anchor="ctr"/>
          <a:lstStyle/>
          <a:p>
            <a:pPr lvl="0" algn="ctr">
              <a:lnSpc>
                <a:spcPct val="99600"/>
              </a:lnSpc>
            </a:pPr>
            <a:r>
              <a:rPr lang="en" sz="3346" b="1" i="0" u="none" strike="noStrike" spc="33">
                <a:solidFill>
                  <a:srgbClr val="000000"/>
                </a:solidFill>
                <a:latin typeface="SB AggroOTF Medium"/>
              </a:rPr>
              <a:t>04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12877800"/>
            <a:ext cx="23012400" cy="88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680000">
            <a:off x="279400" y="11379200"/>
            <a:ext cx="2362200" cy="2540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898874">
            <a:off x="22161500" y="6413500"/>
            <a:ext cx="2349500" cy="2527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27000" y="774700"/>
            <a:ext cx="1638300" cy="1270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14300" y="723900"/>
            <a:ext cx="1638300" cy="127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1286</Words>
  <Application>Microsoft Office PowerPoint</Application>
  <PresentationFormat>사용자 지정</PresentationFormat>
  <Paragraphs>333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SB AggroOTF Bold</vt:lpstr>
      <vt:lpstr>SB AggroOTF Medium</vt:lpstr>
      <vt:lpstr>맑은 고딕</vt:lpstr>
      <vt:lpstr>Calibri</vt:lpstr>
      <vt:lpstr>Arial</vt:lpstr>
      <vt:lpstr>Pretendard Bold</vt:lpstr>
      <vt:lpstr>NanumSquareRoundOTF Bold</vt:lpstr>
      <vt:lpstr>SB AggroOTF Light</vt:lpstr>
      <vt:lpstr>Noto Sans CJK KR Medium</vt:lpstr>
      <vt:lpstr>Pretendard Regular</vt:lpstr>
      <vt:lpstr>NanumSquareRoundOTF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DW</dc:creator>
  <cp:lastModifiedBy>DW</cp:lastModifiedBy>
  <cp:revision>5</cp:revision>
  <dcterms:created xsi:type="dcterms:W3CDTF">2006-08-16T00:00:00Z</dcterms:created>
  <dcterms:modified xsi:type="dcterms:W3CDTF">2025-10-10T00:35:51Z</dcterms:modified>
</cp:coreProperties>
</file>